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991" r:id="rId2"/>
    <p:sldId id="851" r:id="rId3"/>
    <p:sldId id="992" r:id="rId4"/>
    <p:sldId id="99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F4F468A4-D39A-404E-952C-E884AB3DE6C4}">
          <p14:sldIdLst>
            <p14:sldId id="706"/>
            <p14:sldId id="780"/>
            <p14:sldId id="781"/>
            <p14:sldId id="584"/>
            <p14:sldId id="766"/>
            <p14:sldId id="739"/>
            <p14:sldId id="782"/>
            <p14:sldId id="745"/>
            <p14:sldId id="783"/>
            <p14:sldId id="779"/>
            <p14:sldId id="778"/>
            <p14:sldId id="785"/>
            <p14:sldId id="784"/>
            <p14:sldId id="810"/>
            <p14:sldId id="949"/>
            <p14:sldId id="944"/>
            <p14:sldId id="952"/>
            <p14:sldId id="972"/>
            <p14:sldId id="811"/>
            <p14:sldId id="812"/>
            <p14:sldId id="945"/>
            <p14:sldId id="813"/>
            <p14:sldId id="814"/>
            <p14:sldId id="815"/>
            <p14:sldId id="816"/>
            <p14:sldId id="817"/>
            <p14:sldId id="818"/>
            <p14:sldId id="819"/>
            <p14:sldId id="820"/>
            <p14:sldId id="821"/>
            <p14:sldId id="822"/>
            <p14:sldId id="823"/>
            <p14:sldId id="824"/>
            <p14:sldId id="825"/>
            <p14:sldId id="826"/>
            <p14:sldId id="827"/>
            <p14:sldId id="828"/>
            <p14:sldId id="829"/>
            <p14:sldId id="830"/>
            <p14:sldId id="946"/>
            <p14:sldId id="832"/>
            <p14:sldId id="833"/>
            <p14:sldId id="990"/>
            <p14:sldId id="834"/>
            <p14:sldId id="835"/>
            <p14:sldId id="851"/>
            <p14:sldId id="845"/>
            <p14:sldId id="846"/>
            <p14:sldId id="852"/>
            <p14:sldId id="854"/>
            <p14:sldId id="853"/>
            <p14:sldId id="855"/>
            <p14:sldId id="857"/>
            <p14:sldId id="856"/>
            <p14:sldId id="912"/>
            <p14:sldId id="902"/>
            <p14:sldId id="948"/>
            <p14:sldId id="961"/>
            <p14:sldId id="882"/>
            <p14:sldId id="908"/>
            <p14:sldId id="988"/>
            <p14:sldId id="904"/>
            <p14:sldId id="907"/>
            <p14:sldId id="903"/>
            <p14:sldId id="909"/>
            <p14:sldId id="831"/>
            <p14:sldId id="905"/>
            <p14:sldId id="913"/>
            <p14:sldId id="858"/>
            <p14:sldId id="900"/>
            <p14:sldId id="898"/>
            <p14:sldId id="792"/>
            <p14:sldId id="841"/>
            <p14:sldId id="893"/>
            <p14:sldId id="895"/>
            <p14:sldId id="894"/>
            <p14:sldId id="896"/>
            <p14:sldId id="809"/>
            <p14:sldId id="290"/>
            <p14:sldId id="293"/>
            <p14:sldId id="864"/>
            <p14:sldId id="837"/>
            <p14:sldId id="838"/>
            <p14:sldId id="839"/>
            <p14:sldId id="788"/>
            <p14:sldId id="887"/>
            <p14:sldId id="886"/>
            <p14:sldId id="790"/>
            <p14:sldId id="884"/>
            <p14:sldId id="892"/>
            <p14:sldId id="842"/>
            <p14:sldId id="843"/>
            <p14:sldId id="844"/>
            <p14:sldId id="80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55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2C1D"/>
    <a:srgbClr val="FF0000"/>
    <a:srgbClr val="FFB9B9"/>
    <a:srgbClr val="FF4343"/>
    <a:srgbClr val="DECEC3"/>
    <a:srgbClr val="ABA7A2"/>
    <a:srgbClr val="957567"/>
    <a:srgbClr val="A66F65"/>
    <a:srgbClr val="D9D9D9"/>
    <a:srgbClr val="BCB7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-240" y="-102"/>
      </p:cViewPr>
      <p:guideLst>
        <p:guide orient="horz" pos="255"/>
        <p:guide pos="3727"/>
      </p:guideLst>
    </p:cSldViewPr>
  </p:slideViewPr>
  <p:outlineViewPr>
    <p:cViewPr>
      <p:scale>
        <a:sx n="33" d="100"/>
        <a:sy n="33" d="100"/>
      </p:scale>
      <p:origin x="0" y="-21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9" d="100"/>
        <a:sy n="39" d="100"/>
      </p:scale>
      <p:origin x="0" y="-12678"/>
    </p:cViewPr>
  </p:sorterViewPr>
  <p:notesViewPr>
    <p:cSldViewPr snapToGrid="0" showGuides="1">
      <p:cViewPr varScale="1">
        <p:scale>
          <a:sx n="52" d="100"/>
          <a:sy n="52" d="100"/>
        </p:scale>
        <p:origin x="2862" y="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F1562-0621-4928-8167-C9FA24BA1D75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0BBE6-14C6-4EE2-8E1A-AFC36E7F462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3272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0BBE6-14C6-4EE2-8E1A-AFC36E7F462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919824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4772986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4718250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7928816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3322831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2942513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188840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217446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7386960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4237047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0092279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44D2-D988-498C-9077-4E40DDEEDC6E}" type="datetimeFigureOut">
              <a:rPr lang="en-CA" smtClean="0"/>
              <a:pPr/>
              <a:t>24/07/2020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C4C6-3BAE-464B-AA08-96F7A32E4F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36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6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94922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662-260-4724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southernstatesfire.com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" name="Picture 4" descr="fire_logo_FINAL-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530" y="405667"/>
            <a:ext cx="6816425" cy="4537790"/>
          </a:xfrm>
          <a:prstGeom prst="rect">
            <a:avLst/>
          </a:prstGeom>
        </p:spPr>
      </p:pic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intérieur&#10;&#10;Description générée automatiquement">
            <a:extLst>
              <a:ext uri="{FF2B5EF4-FFF2-40B4-BE49-F238E27FC236}">
                <a16:creationId xmlns="" xmlns:a16="http://schemas.microsoft.com/office/drawing/2014/main" id="{15F5F2F7-40FA-45CD-BE36-51B30C5B3C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95" t="-1" r="19382" b="9332"/>
          <a:stretch/>
        </p:blipFill>
        <p:spPr>
          <a:xfrm>
            <a:off x="0" y="0"/>
            <a:ext cx="9601200" cy="6858000"/>
          </a:xfrm>
          <a:prstGeom prst="rect">
            <a:avLst/>
          </a:prstGeom>
          <a:ln w="57150"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213049B-94A5-4354-AD13-7C1E6F745F3F}"/>
              </a:ext>
            </a:extLst>
          </p:cNvPr>
          <p:cNvSpPr/>
          <p:nvPr/>
        </p:nvSpPr>
        <p:spPr>
          <a:xfrm>
            <a:off x="0" y="0"/>
            <a:ext cx="9601200" cy="6858000"/>
          </a:xfrm>
          <a:prstGeom prst="rect">
            <a:avLst/>
          </a:prstGeom>
          <a:solidFill>
            <a:srgbClr val="FF00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 descr="Une image contenant intérieur&#10;&#10;Description générée automatiquement">
            <a:extLst>
              <a:ext uri="{FF2B5EF4-FFF2-40B4-BE49-F238E27FC236}">
                <a16:creationId xmlns="" xmlns:a16="http://schemas.microsoft.com/office/drawing/2014/main" id="{DE056812-87A1-4C38-98B1-91DD1DDF83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29" t="-1" r="31226" b="-1"/>
          <a:stretch/>
        </p:blipFill>
        <p:spPr>
          <a:xfrm>
            <a:off x="6227106" y="747587"/>
            <a:ext cx="5629072" cy="5362824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4131173F-6EF9-4F83-B224-4D030EB4E1ED}"/>
              </a:ext>
            </a:extLst>
          </p:cNvPr>
          <p:cNvSpPr txBox="1"/>
          <p:nvPr/>
        </p:nvSpPr>
        <p:spPr>
          <a:xfrm>
            <a:off x="6716963" y="6333316"/>
            <a:ext cx="2469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  <a:latin typeface="Open Sans"/>
              </a:rPr>
              <a:t>US Patent 10,245,454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B1123673-FF6B-4C06-B5D7-73029EF53E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52521" y="6233660"/>
            <a:ext cx="1877622" cy="45438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BE17AC48-A8CD-4C98-B76C-77B9DF112A03}"/>
              </a:ext>
            </a:extLst>
          </p:cNvPr>
          <p:cNvSpPr txBox="1"/>
          <p:nvPr/>
        </p:nvSpPr>
        <p:spPr>
          <a:xfrm>
            <a:off x="622456" y="508041"/>
            <a:ext cx="5356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>
                <a:solidFill>
                  <a:schemeClr val="bg1"/>
                </a:solidFill>
                <a:latin typeface="Open Sans Condensed" panose="020B0806030504020204"/>
              </a:rPr>
              <a:t>INNOTEX® AIRLFOW</a:t>
            </a:r>
            <a:r>
              <a:rPr lang="fr-CA" sz="3200" b="1" dirty="0" smtClean="0">
                <a:solidFill>
                  <a:schemeClr val="bg1"/>
                </a:solidFill>
                <a:latin typeface="Open Sans Condensed" panose="020B0806030504020204"/>
              </a:rPr>
              <a:t>™</a:t>
            </a:r>
            <a:endParaRPr lang="fr-CA" sz="3200" b="1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  <p:sp>
        <p:nvSpPr>
          <p:cNvPr id="12" name="ZoneTexte 5">
            <a:extLst>
              <a:ext uri="{FF2B5EF4-FFF2-40B4-BE49-F238E27FC236}">
                <a16:creationId xmlns="" xmlns:a16="http://schemas.microsoft.com/office/drawing/2014/main" id="{C0476382-B65C-4748-89D4-1310E128B9A0}"/>
              </a:ext>
            </a:extLst>
          </p:cNvPr>
          <p:cNvSpPr txBox="1"/>
          <p:nvPr/>
        </p:nvSpPr>
        <p:spPr>
          <a:xfrm>
            <a:off x="1" y="1373057"/>
            <a:ext cx="6175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chemeClr val="bg1"/>
                </a:solidFill>
                <a:latin typeface="Open Sans"/>
              </a:rPr>
              <a:t>Airpack</a:t>
            </a:r>
            <a:r>
              <a:rPr lang="en-US" sz="2400" b="1" u="sng" dirty="0" smtClean="0">
                <a:solidFill>
                  <a:schemeClr val="bg1"/>
                </a:solidFill>
                <a:latin typeface="Open Sans"/>
              </a:rPr>
              <a:t>  </a:t>
            </a:r>
            <a:r>
              <a:rPr lang="en-US" sz="2400" b="1" u="sng" dirty="0" smtClean="0">
                <a:solidFill>
                  <a:schemeClr val="bg1"/>
                </a:solidFill>
                <a:latin typeface="Open Sans"/>
              </a:rPr>
              <a:t>Cushion</a:t>
            </a:r>
            <a:endParaRPr lang="en-US" sz="2400" b="1" u="sng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3" name="ZoneTexte 5">
            <a:extLst>
              <a:ext uri="{FF2B5EF4-FFF2-40B4-BE49-F238E27FC236}">
                <a16:creationId xmlns="" xmlns:a16="http://schemas.microsoft.com/office/drawing/2014/main" id="{C0476382-B65C-4748-89D4-1310E128B9A0}"/>
              </a:ext>
            </a:extLst>
          </p:cNvPr>
          <p:cNvSpPr txBox="1"/>
          <p:nvPr/>
        </p:nvSpPr>
        <p:spPr>
          <a:xfrm>
            <a:off x="928443" y="1977981"/>
            <a:ext cx="46704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3D padding reduces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the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discomfort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of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wearing the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SCBA.  Constructed of closed cell foam that will not absorb moisture. Keeping you cooler and more comfortable.</a:t>
            </a:r>
            <a:endParaRPr lang="en-US" sz="2000" b="1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  <p:sp>
        <p:nvSpPr>
          <p:cNvPr id="16" name="ZoneTexte 29">
            <a:extLst>
              <a:ext uri="{FF2B5EF4-FFF2-40B4-BE49-F238E27FC236}">
                <a16:creationId xmlns="" xmlns:a16="http://schemas.microsoft.com/office/drawing/2014/main" id="{ECCC6A44-9D99-48EE-A38A-4E8889251678}"/>
              </a:ext>
            </a:extLst>
          </p:cNvPr>
          <p:cNvSpPr txBox="1"/>
          <p:nvPr/>
        </p:nvSpPr>
        <p:spPr>
          <a:xfrm>
            <a:off x="0" y="4253440"/>
            <a:ext cx="6161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  <a:latin typeface="Open Sans Condensed" panose="020B0806030504020204"/>
              </a:rPr>
              <a:t>COOLING VENTILATION </a:t>
            </a:r>
            <a:r>
              <a:rPr lang="en-US" sz="2400" b="1" u="sng" dirty="0" smtClean="0">
                <a:solidFill>
                  <a:schemeClr val="bg1"/>
                </a:solidFill>
                <a:latin typeface="Open Sans Condensed" panose="020B0806030504020204"/>
              </a:rPr>
              <a:t>CHANNELS</a:t>
            </a:r>
            <a:endParaRPr lang="en-US" sz="2400" b="1" u="sng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  <p:sp>
        <p:nvSpPr>
          <p:cNvPr id="17" name="ZoneTexte 29">
            <a:extLst>
              <a:ext uri="{FF2B5EF4-FFF2-40B4-BE49-F238E27FC236}">
                <a16:creationId xmlns="" xmlns:a16="http://schemas.microsoft.com/office/drawing/2014/main" id="{ECCC6A44-9D99-48EE-A38A-4E8889251678}"/>
              </a:ext>
            </a:extLst>
          </p:cNvPr>
          <p:cNvSpPr txBox="1"/>
          <p:nvPr/>
        </p:nvSpPr>
        <p:spPr>
          <a:xfrm>
            <a:off x="1026946" y="4856017"/>
            <a:ext cx="4825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Allows </a:t>
            </a:r>
            <a:r>
              <a:rPr lang="en-US" sz="2000" b="1" dirty="0">
                <a:solidFill>
                  <a:schemeClr val="bg1"/>
                </a:solidFill>
                <a:latin typeface="Open Sans Condensed" panose="020B0806030504020204"/>
              </a:rPr>
              <a:t>air circulation throughout multiples channels.  Reducing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the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Possibility of compression burns.</a:t>
            </a:r>
            <a:endParaRPr lang="en-US" sz="2000" b="1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154892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intérieur&#10;&#10;Description générée automatiquement">
            <a:extLst>
              <a:ext uri="{FF2B5EF4-FFF2-40B4-BE49-F238E27FC236}">
                <a16:creationId xmlns="" xmlns:a16="http://schemas.microsoft.com/office/drawing/2014/main" id="{15F5F2F7-40FA-45CD-BE36-51B30C5B3C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95" t="-1" r="19382" b="9332"/>
          <a:stretch/>
        </p:blipFill>
        <p:spPr>
          <a:xfrm>
            <a:off x="0" y="0"/>
            <a:ext cx="9601200" cy="6858000"/>
          </a:xfrm>
          <a:prstGeom prst="rect">
            <a:avLst/>
          </a:prstGeom>
          <a:ln w="57150"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213049B-94A5-4354-AD13-7C1E6F745F3F}"/>
              </a:ext>
            </a:extLst>
          </p:cNvPr>
          <p:cNvSpPr/>
          <p:nvPr/>
        </p:nvSpPr>
        <p:spPr>
          <a:xfrm>
            <a:off x="0" y="0"/>
            <a:ext cx="9601200" cy="6858000"/>
          </a:xfrm>
          <a:prstGeom prst="rect">
            <a:avLst/>
          </a:prstGeom>
          <a:solidFill>
            <a:srgbClr val="FF00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 descr="Une image contenant intérieur&#10;&#10;Description générée automatiquement">
            <a:extLst>
              <a:ext uri="{FF2B5EF4-FFF2-40B4-BE49-F238E27FC236}">
                <a16:creationId xmlns="" xmlns:a16="http://schemas.microsoft.com/office/drawing/2014/main" id="{DE056812-87A1-4C38-98B1-91DD1DDF83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29" t="-1" r="31226" b="-1"/>
          <a:stretch/>
        </p:blipFill>
        <p:spPr>
          <a:xfrm>
            <a:off x="6227106" y="747587"/>
            <a:ext cx="5629072" cy="5362824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4131173F-6EF9-4F83-B224-4D030EB4E1ED}"/>
              </a:ext>
            </a:extLst>
          </p:cNvPr>
          <p:cNvSpPr txBox="1"/>
          <p:nvPr/>
        </p:nvSpPr>
        <p:spPr>
          <a:xfrm>
            <a:off x="6716963" y="6333316"/>
            <a:ext cx="2469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  <a:latin typeface="Open Sans"/>
              </a:rPr>
              <a:t>US Patent 10,245,454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B1123673-FF6B-4C06-B5D7-73029EF53E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52521" y="6233660"/>
            <a:ext cx="1877622" cy="45438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BE17AC48-A8CD-4C98-B76C-77B9DF112A03}"/>
              </a:ext>
            </a:extLst>
          </p:cNvPr>
          <p:cNvSpPr txBox="1"/>
          <p:nvPr/>
        </p:nvSpPr>
        <p:spPr>
          <a:xfrm>
            <a:off x="622456" y="508041"/>
            <a:ext cx="5356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>
                <a:solidFill>
                  <a:schemeClr val="bg1"/>
                </a:solidFill>
                <a:latin typeface="Open Sans Condensed" panose="020B0806030504020204"/>
              </a:rPr>
              <a:t>INNOTEX® AIRLFOW</a:t>
            </a:r>
            <a:r>
              <a:rPr lang="fr-CA" sz="3200" b="1" dirty="0" smtClean="0">
                <a:solidFill>
                  <a:schemeClr val="bg1"/>
                </a:solidFill>
                <a:latin typeface="Open Sans Condensed" panose="020B0806030504020204"/>
              </a:rPr>
              <a:t>™</a:t>
            </a:r>
            <a:endParaRPr lang="fr-CA" sz="3200" b="1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  <p:sp>
        <p:nvSpPr>
          <p:cNvPr id="12" name="ZoneTexte 5">
            <a:extLst>
              <a:ext uri="{FF2B5EF4-FFF2-40B4-BE49-F238E27FC236}">
                <a16:creationId xmlns="" xmlns:a16="http://schemas.microsoft.com/office/drawing/2014/main" id="{C0476382-B65C-4748-89D4-1310E128B9A0}"/>
              </a:ext>
            </a:extLst>
          </p:cNvPr>
          <p:cNvSpPr txBox="1"/>
          <p:nvPr/>
        </p:nvSpPr>
        <p:spPr>
          <a:xfrm>
            <a:off x="1" y="1373057"/>
            <a:ext cx="6175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  <a:latin typeface="Open Sans"/>
              </a:rPr>
              <a:t>Strategically Placed</a:t>
            </a:r>
            <a:endParaRPr lang="en-US" sz="2400" b="1" u="sng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3" name="ZoneTexte 5">
            <a:extLst>
              <a:ext uri="{FF2B5EF4-FFF2-40B4-BE49-F238E27FC236}">
                <a16:creationId xmlns="" xmlns:a16="http://schemas.microsoft.com/office/drawing/2014/main" id="{C0476382-B65C-4748-89D4-1310E128B9A0}"/>
              </a:ext>
            </a:extLst>
          </p:cNvPr>
          <p:cNvSpPr txBox="1"/>
          <p:nvPr/>
        </p:nvSpPr>
        <p:spPr>
          <a:xfrm>
            <a:off x="604911" y="1977981"/>
            <a:ext cx="4994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The 3D padding is placed on shoulders and back.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Ergonomically designed for maximum flexibility, so the body can move freely.</a:t>
            </a:r>
            <a:endParaRPr lang="en-US" sz="2000" b="1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  <p:sp>
        <p:nvSpPr>
          <p:cNvPr id="16" name="ZoneTexte 29">
            <a:extLst>
              <a:ext uri="{FF2B5EF4-FFF2-40B4-BE49-F238E27FC236}">
                <a16:creationId xmlns="" xmlns:a16="http://schemas.microsoft.com/office/drawing/2014/main" id="{ECCC6A44-9D99-48EE-A38A-4E8889251678}"/>
              </a:ext>
            </a:extLst>
          </p:cNvPr>
          <p:cNvSpPr txBox="1"/>
          <p:nvPr/>
        </p:nvSpPr>
        <p:spPr>
          <a:xfrm>
            <a:off x="0" y="4253440"/>
            <a:ext cx="6161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  <a:latin typeface="Open Sans Condensed" panose="020B0806030504020204"/>
              </a:rPr>
              <a:t>Lightweight and Durable</a:t>
            </a:r>
            <a:endParaRPr lang="en-US" sz="2400" b="1" u="sng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  <p:sp>
        <p:nvSpPr>
          <p:cNvPr id="17" name="ZoneTexte 29">
            <a:extLst>
              <a:ext uri="{FF2B5EF4-FFF2-40B4-BE49-F238E27FC236}">
                <a16:creationId xmlns="" xmlns:a16="http://schemas.microsoft.com/office/drawing/2014/main" id="{ECCC6A44-9D99-48EE-A38A-4E8889251678}"/>
              </a:ext>
            </a:extLst>
          </p:cNvPr>
          <p:cNvSpPr txBox="1"/>
          <p:nvPr/>
        </p:nvSpPr>
        <p:spPr>
          <a:xfrm>
            <a:off x="576776" y="4856017"/>
            <a:ext cx="52753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Extremely lightweight closed-cell </a:t>
            </a:r>
            <a:r>
              <a:rPr lang="en-US" sz="2000" b="1" dirty="0" smtClean="0">
                <a:solidFill>
                  <a:schemeClr val="bg1"/>
                </a:solidFill>
                <a:latin typeface="Open Sans Condensed" panose="020B0806030504020204"/>
              </a:rPr>
              <a:t>foam is coupled with  an ultra-resistant Kevlar® mesh lining. Extremely durable and maintenance-free.</a:t>
            </a:r>
            <a:endParaRPr lang="en-US" sz="2000" b="1" dirty="0">
              <a:solidFill>
                <a:schemeClr val="bg1"/>
              </a:solidFill>
              <a:latin typeface="Open Sans Condensed" panose="020B08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154892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94922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662-347-1059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southernstatesfire.com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" name="Picture 4" descr="fire_logo_FINAL-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0660" y="1657693"/>
            <a:ext cx="4923684" cy="327776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1720" y="36267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Call Today to Schedule a Demo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117</Words>
  <Application>Microsoft Office PowerPoint</Application>
  <PresentationFormat>Custom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662-260-4724 southernstatesfire.com</vt:lpstr>
      <vt:lpstr>Slide 2</vt:lpstr>
      <vt:lpstr>Slide 3</vt:lpstr>
      <vt:lpstr>662-347-1059 southernstatesfire.com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Morier</dc:creator>
  <cp:lastModifiedBy>Admin</cp:lastModifiedBy>
  <cp:revision>44</cp:revision>
  <dcterms:created xsi:type="dcterms:W3CDTF">2019-06-18T18:31:32Z</dcterms:created>
  <dcterms:modified xsi:type="dcterms:W3CDTF">2020-07-24T20:10:11Z</dcterms:modified>
</cp:coreProperties>
</file>